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0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Text 0"/>
          <p:cNvSpPr txBox="1"/>
          <p:nvPr/>
        </p:nvSpPr>
        <p:spPr>
          <a:xfrm>
            <a:off x="793790" y="1721881"/>
            <a:ext cx="3002608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Cognito AI-</a:t>
            </a:r>
          </a:p>
        </p:txBody>
      </p:sp>
      <p:sp>
        <p:nvSpPr>
          <p:cNvPr id="112" name="Text 1"/>
          <p:cNvSpPr txBox="1"/>
          <p:nvPr/>
        </p:nvSpPr>
        <p:spPr>
          <a:xfrm>
            <a:off x="793790" y="2521386"/>
            <a:ext cx="7556421" cy="411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post treatment health care assistant</a:t>
            </a:r>
          </a:p>
        </p:txBody>
      </p:sp>
      <p:sp>
        <p:nvSpPr>
          <p:cNvPr id="113" name="Text 2"/>
          <p:cNvSpPr txBox="1"/>
          <p:nvPr/>
        </p:nvSpPr>
        <p:spPr>
          <a:xfrm>
            <a:off x="793790" y="3712131"/>
            <a:ext cx="7556421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Presented By:</a:t>
            </a:r>
            <a:r>
              <a:rPr b="0"/>
              <a:t>Yash Yadav (230664) Kartavya Dev (230653) Manjeet Kumar (230598) Anushka (230670)</a:t>
            </a:r>
          </a:p>
        </p:txBody>
      </p:sp>
      <p:sp>
        <p:nvSpPr>
          <p:cNvPr id="114" name="Text 3"/>
          <p:cNvSpPr txBox="1"/>
          <p:nvPr/>
        </p:nvSpPr>
        <p:spPr>
          <a:xfrm>
            <a:off x="793790" y="5781793"/>
            <a:ext cx="7556421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Under The Guidance Of: </a:t>
            </a:r>
            <a:r>
              <a:rPr b="0"/>
              <a:t>Dr. Anusha Chhabra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1623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Text 0"/>
          <p:cNvSpPr txBox="1"/>
          <p:nvPr/>
        </p:nvSpPr>
        <p:spPr>
          <a:xfrm>
            <a:off x="620435" y="3144203"/>
            <a:ext cx="13389532" cy="3295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700"/>
              </a:lnSpc>
              <a:defRPr sz="69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rPr dirty="0"/>
              <a:t>A Responsible, Safe, and Innovative Patient-Support System</a:t>
            </a:r>
          </a:p>
        </p:txBody>
      </p:sp>
      <p:sp>
        <p:nvSpPr>
          <p:cNvPr id="265" name="Text 1"/>
          <p:cNvSpPr txBox="1"/>
          <p:nvPr/>
        </p:nvSpPr>
        <p:spPr>
          <a:xfrm>
            <a:off x="620435" y="6734412"/>
            <a:ext cx="13389532" cy="540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This project demonstrates how AI techniques—from state space search to constraint satisfaction—can be integrated into a cohesive, privacy-preserving healthcare solution that truly serves patient needs.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 0"/>
          <p:cNvSpPr txBox="1"/>
          <p:nvPr/>
        </p:nvSpPr>
        <p:spPr>
          <a:xfrm>
            <a:off x="793789" y="1441252"/>
            <a:ext cx="5105203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Problem Statement</a:t>
            </a:r>
          </a:p>
        </p:txBody>
      </p:sp>
      <p:sp>
        <p:nvSpPr>
          <p:cNvPr id="119" name="Shape 1"/>
          <p:cNvSpPr/>
          <p:nvPr/>
        </p:nvSpPr>
        <p:spPr>
          <a:xfrm>
            <a:off x="793790" y="2603658"/>
            <a:ext cx="6407945" cy="1669853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0" name="Text 2"/>
          <p:cNvSpPr txBox="1"/>
          <p:nvPr/>
        </p:nvSpPr>
        <p:spPr>
          <a:xfrm>
            <a:off x="1020604" y="2830472"/>
            <a:ext cx="325704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Document Interpretation</a:t>
            </a:r>
          </a:p>
        </p:txBody>
      </p:sp>
      <p:sp>
        <p:nvSpPr>
          <p:cNvPr id="121" name="Text 3"/>
          <p:cNvSpPr txBox="1"/>
          <p:nvPr/>
        </p:nvSpPr>
        <p:spPr>
          <a:xfrm>
            <a:off x="1020603" y="3320891"/>
            <a:ext cx="5954317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Patients cannot interpret complex medical PDFs like CBC/MRI reports.</a:t>
            </a:r>
          </a:p>
        </p:txBody>
      </p:sp>
      <p:sp>
        <p:nvSpPr>
          <p:cNvPr id="122" name="Shape 4"/>
          <p:cNvSpPr/>
          <p:nvPr/>
        </p:nvSpPr>
        <p:spPr>
          <a:xfrm>
            <a:off x="7428548" y="2603658"/>
            <a:ext cx="6408064" cy="1669853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Text 5"/>
          <p:cNvSpPr txBox="1"/>
          <p:nvPr/>
        </p:nvSpPr>
        <p:spPr>
          <a:xfrm>
            <a:off x="7655362" y="2830472"/>
            <a:ext cx="2123890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AI Hallucination</a:t>
            </a:r>
          </a:p>
        </p:txBody>
      </p:sp>
      <p:sp>
        <p:nvSpPr>
          <p:cNvPr id="124" name="Text 6"/>
          <p:cNvSpPr txBox="1"/>
          <p:nvPr/>
        </p:nvSpPr>
        <p:spPr>
          <a:xfrm>
            <a:off x="7655362" y="3320891"/>
            <a:ext cx="5954436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AI chatbots hallucinate because they have no access to the patient's documents.</a:t>
            </a:r>
          </a:p>
        </p:txBody>
      </p:sp>
      <p:sp>
        <p:nvSpPr>
          <p:cNvPr id="125" name="Shape 7"/>
          <p:cNvSpPr/>
          <p:nvPr/>
        </p:nvSpPr>
        <p:spPr>
          <a:xfrm>
            <a:off x="793790" y="4500324"/>
            <a:ext cx="6407945" cy="1669853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6" name="Text 8"/>
          <p:cNvSpPr txBox="1"/>
          <p:nvPr/>
        </p:nvSpPr>
        <p:spPr>
          <a:xfrm>
            <a:off x="1020604" y="4727137"/>
            <a:ext cx="344367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Medication Logic Failures</a:t>
            </a:r>
          </a:p>
        </p:txBody>
      </p:sp>
      <p:sp>
        <p:nvSpPr>
          <p:cNvPr id="127" name="Text 9"/>
          <p:cNvSpPr txBox="1"/>
          <p:nvPr/>
        </p:nvSpPr>
        <p:spPr>
          <a:xfrm>
            <a:off x="1020603" y="5217557"/>
            <a:ext cx="5954317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Medication reminders fail due to missing logic checks (e.g., reminders set in the past).</a:t>
            </a:r>
          </a:p>
        </p:txBody>
      </p:sp>
      <p:sp>
        <p:nvSpPr>
          <p:cNvPr id="128" name="Shape 10"/>
          <p:cNvSpPr/>
          <p:nvPr/>
        </p:nvSpPr>
        <p:spPr>
          <a:xfrm>
            <a:off x="7428548" y="4500324"/>
            <a:ext cx="6408064" cy="1669853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9" name="Text 11"/>
          <p:cNvSpPr txBox="1"/>
          <p:nvPr/>
        </p:nvSpPr>
        <p:spPr>
          <a:xfrm>
            <a:off x="7655362" y="4727137"/>
            <a:ext cx="2513385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Data Privacy Risks</a:t>
            </a:r>
          </a:p>
        </p:txBody>
      </p:sp>
      <p:sp>
        <p:nvSpPr>
          <p:cNvPr id="130" name="Text 12"/>
          <p:cNvSpPr txBox="1"/>
          <p:nvPr/>
        </p:nvSpPr>
        <p:spPr>
          <a:xfrm>
            <a:off x="7655362" y="5217557"/>
            <a:ext cx="5954436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Sensitive medical data risks exposure when uploaded to cloud-based AI services.</a:t>
            </a:r>
          </a:p>
        </p:txBody>
      </p:sp>
      <p:sp>
        <p:nvSpPr>
          <p:cNvPr id="131" name="Text 13"/>
          <p:cNvSpPr txBox="1"/>
          <p:nvPr/>
        </p:nvSpPr>
        <p:spPr>
          <a:xfrm>
            <a:off x="793790" y="6425327"/>
            <a:ext cx="7585014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800"/>
              </a:lnSpc>
              <a:defRPr sz="17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Goal:</a:t>
            </a:r>
            <a:r>
              <a:rPr b="0"/>
              <a:t> Build an intelligent, private, document-grounded medical support system.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 0"/>
          <p:cNvSpPr txBox="1"/>
          <p:nvPr/>
        </p:nvSpPr>
        <p:spPr>
          <a:xfrm>
            <a:off x="733424" y="576262"/>
            <a:ext cx="4846211" cy="637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100"/>
              </a:lnSpc>
              <a:defRPr sz="41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State Space Search</a:t>
            </a:r>
          </a:p>
        </p:txBody>
      </p:sp>
      <p:pic>
        <p:nvPicPr>
          <p:cNvPr id="13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1781175"/>
            <a:ext cx="4958597" cy="4958597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Text 1"/>
          <p:cNvSpPr txBox="1"/>
          <p:nvPr/>
        </p:nvSpPr>
        <p:spPr>
          <a:xfrm>
            <a:off x="6210895" y="1734025"/>
            <a:ext cx="7331770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In this system, the entire vector database acts as a high-dimensional state space.</a:t>
            </a:r>
          </a:p>
        </p:txBody>
      </p:sp>
      <p:sp>
        <p:nvSpPr>
          <p:cNvPr id="136" name="Text 2"/>
          <p:cNvSpPr txBox="1"/>
          <p:nvPr/>
        </p:nvSpPr>
        <p:spPr>
          <a:xfrm>
            <a:off x="6210894" y="2278856"/>
            <a:ext cx="1663825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How it works:</a:t>
            </a:r>
          </a:p>
        </p:txBody>
      </p:sp>
      <p:sp>
        <p:nvSpPr>
          <p:cNvPr id="137" name="Text 3"/>
          <p:cNvSpPr txBox="1"/>
          <p:nvPr/>
        </p:nvSpPr>
        <p:spPr>
          <a:xfrm>
            <a:off x="6210895" y="2815827"/>
            <a:ext cx="5500291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Each vector = a state representing a specific medical fact</a:t>
            </a:r>
          </a:p>
        </p:txBody>
      </p:sp>
      <p:sp>
        <p:nvSpPr>
          <p:cNvPr id="138" name="Text 4"/>
          <p:cNvSpPr txBox="1"/>
          <p:nvPr/>
        </p:nvSpPr>
        <p:spPr>
          <a:xfrm>
            <a:off x="6210895" y="3224451"/>
            <a:ext cx="6550919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Query embedding = starting point → search for the closest goal state</a:t>
            </a:r>
          </a:p>
        </p:txBody>
      </p:sp>
      <p:sp>
        <p:nvSpPr>
          <p:cNvPr id="139" name="Text 5"/>
          <p:cNvSpPr txBox="1"/>
          <p:nvPr/>
        </p:nvSpPr>
        <p:spPr>
          <a:xfrm>
            <a:off x="6210895" y="3633072"/>
            <a:ext cx="6375500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FAISS uses Approximate Nearest Neighbor search for fast retrieval</a:t>
            </a:r>
          </a:p>
        </p:txBody>
      </p:sp>
      <p:sp>
        <p:nvSpPr>
          <p:cNvPr id="140" name="Text 6"/>
          <p:cNvSpPr txBox="1"/>
          <p:nvPr/>
        </p:nvSpPr>
        <p:spPr>
          <a:xfrm>
            <a:off x="6210895" y="4041695"/>
            <a:ext cx="3845124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Clusters reduce search time drastically</a:t>
            </a:r>
          </a:p>
        </p:txBody>
      </p:sp>
      <p:sp>
        <p:nvSpPr>
          <p:cNvPr id="141" name="Text 7"/>
          <p:cNvSpPr txBox="1"/>
          <p:nvPr/>
        </p:nvSpPr>
        <p:spPr>
          <a:xfrm>
            <a:off x="6210895" y="4450317"/>
            <a:ext cx="5629871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600"/>
              </a:lnSpc>
              <a:buSzPct val="100000"/>
              <a:buChar char="•"/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Cosine similarity serves as the heuristic guiding the search</a:t>
            </a:r>
          </a:p>
        </p:txBody>
      </p:sp>
      <p:sp>
        <p:nvSpPr>
          <p:cNvPr id="142" name="Shape 8"/>
          <p:cNvSpPr/>
          <p:nvPr/>
        </p:nvSpPr>
        <p:spPr>
          <a:xfrm>
            <a:off x="733425" y="7211258"/>
            <a:ext cx="13163550" cy="890589"/>
          </a:xfrm>
          <a:prstGeom prst="roundRect">
            <a:avLst>
              <a:gd name="adj" fmla="val 3530"/>
            </a:avLst>
          </a:prstGeom>
          <a:solidFill>
            <a:srgbClr val="DBDBD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43" name="Image 1" descr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5" y="7526059"/>
            <a:ext cx="261937" cy="20955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ext 9"/>
          <p:cNvSpPr txBox="1"/>
          <p:nvPr/>
        </p:nvSpPr>
        <p:spPr>
          <a:xfrm>
            <a:off x="1414462" y="7473195"/>
            <a:ext cx="6484244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600"/>
              </a:lnSpc>
              <a:defRPr sz="1600" b="1"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Outcome:</a:t>
            </a:r>
            <a:r>
              <a:rPr b="0"/>
              <a:t> Relevant medical information retrieved in under 0.1 seconds.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Text 0"/>
          <p:cNvSpPr txBox="1"/>
          <p:nvPr/>
        </p:nvSpPr>
        <p:spPr>
          <a:xfrm>
            <a:off x="556497" y="437198"/>
            <a:ext cx="8031006" cy="486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900"/>
              </a:lnSpc>
              <a:defRPr sz="31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Knowledge-Based Representation</a:t>
            </a:r>
          </a:p>
        </p:txBody>
      </p:sp>
      <p:sp>
        <p:nvSpPr>
          <p:cNvPr id="148" name="Text 1"/>
          <p:cNvSpPr txBox="1"/>
          <p:nvPr/>
        </p:nvSpPr>
        <p:spPr>
          <a:xfrm>
            <a:off x="556497" y="1669375"/>
            <a:ext cx="4518696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The system converts raw medical PDFs into structured knowledge.</a:t>
            </a:r>
          </a:p>
        </p:txBody>
      </p:sp>
      <p:pic>
        <p:nvPicPr>
          <p:cNvPr id="149" name="Image 1" descr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98" y="2102643"/>
            <a:ext cx="794981" cy="954049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Text 2"/>
          <p:cNvSpPr txBox="1"/>
          <p:nvPr/>
        </p:nvSpPr>
        <p:spPr>
          <a:xfrm>
            <a:off x="1510427" y="2261591"/>
            <a:ext cx="1639299" cy="23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Unstructured Text</a:t>
            </a:r>
          </a:p>
        </p:txBody>
      </p:sp>
      <p:sp>
        <p:nvSpPr>
          <p:cNvPr id="151" name="Text 3"/>
          <p:cNvSpPr txBox="1"/>
          <p:nvPr/>
        </p:nvSpPr>
        <p:spPr>
          <a:xfrm>
            <a:off x="1510426" y="2605326"/>
            <a:ext cx="1308399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Raw medical PDFs</a:t>
            </a:r>
          </a:p>
        </p:txBody>
      </p:sp>
      <p:pic>
        <p:nvPicPr>
          <p:cNvPr id="152" name="Image 2" descr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98" y="3056691"/>
            <a:ext cx="794981" cy="954049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Text 4"/>
          <p:cNvSpPr txBox="1"/>
          <p:nvPr/>
        </p:nvSpPr>
        <p:spPr>
          <a:xfrm>
            <a:off x="1510426" y="3215639"/>
            <a:ext cx="890973" cy="23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Chunking</a:t>
            </a:r>
          </a:p>
        </p:txBody>
      </p:sp>
      <p:sp>
        <p:nvSpPr>
          <p:cNvPr id="154" name="Text 5"/>
          <p:cNvSpPr txBox="1"/>
          <p:nvPr/>
        </p:nvSpPr>
        <p:spPr>
          <a:xfrm>
            <a:off x="1510426" y="3559373"/>
            <a:ext cx="1401938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Break into segments</a:t>
            </a:r>
          </a:p>
        </p:txBody>
      </p:sp>
      <p:pic>
        <p:nvPicPr>
          <p:cNvPr id="155" name="Image 3" descr="Imag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498" y="4010738"/>
            <a:ext cx="794981" cy="954049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Text 6"/>
          <p:cNvSpPr txBox="1"/>
          <p:nvPr/>
        </p:nvSpPr>
        <p:spPr>
          <a:xfrm>
            <a:off x="1510427" y="4169688"/>
            <a:ext cx="1791197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Vector Embeddings</a:t>
            </a:r>
          </a:p>
        </p:txBody>
      </p:sp>
      <p:sp>
        <p:nvSpPr>
          <p:cNvPr id="157" name="Text 7"/>
          <p:cNvSpPr txBox="1"/>
          <p:nvPr/>
        </p:nvSpPr>
        <p:spPr>
          <a:xfrm>
            <a:off x="1510426" y="4513421"/>
            <a:ext cx="1664619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Semantic representation</a:t>
            </a:r>
          </a:p>
        </p:txBody>
      </p:sp>
      <p:pic>
        <p:nvPicPr>
          <p:cNvPr id="158" name="Image 4" descr="Imag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498" y="4964786"/>
            <a:ext cx="794981" cy="954049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 8"/>
          <p:cNvSpPr txBox="1"/>
          <p:nvPr/>
        </p:nvSpPr>
        <p:spPr>
          <a:xfrm>
            <a:off x="1510426" y="5123736"/>
            <a:ext cx="1537074" cy="23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Knowledge Base</a:t>
            </a:r>
          </a:p>
        </p:txBody>
      </p:sp>
      <p:sp>
        <p:nvSpPr>
          <p:cNvPr id="160" name="Text 9"/>
          <p:cNvSpPr txBox="1"/>
          <p:nvPr/>
        </p:nvSpPr>
        <p:spPr>
          <a:xfrm>
            <a:off x="1510426" y="5467468"/>
            <a:ext cx="1435870" cy="23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Structured data store</a:t>
            </a:r>
          </a:p>
        </p:txBody>
      </p:sp>
      <p:sp>
        <p:nvSpPr>
          <p:cNvPr id="161" name="Text 10"/>
          <p:cNvSpPr txBox="1"/>
          <p:nvPr/>
        </p:nvSpPr>
        <p:spPr>
          <a:xfrm>
            <a:off x="556497" y="6256614"/>
            <a:ext cx="902229" cy="23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Key Ideas</a:t>
            </a:r>
          </a:p>
        </p:txBody>
      </p:sp>
      <p:sp>
        <p:nvSpPr>
          <p:cNvPr id="162" name="Text 11"/>
          <p:cNvSpPr txBox="1"/>
          <p:nvPr/>
        </p:nvSpPr>
        <p:spPr>
          <a:xfrm>
            <a:off x="556498" y="6663928"/>
            <a:ext cx="3821549" cy="492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LLM behaves like an inference engine, not just a text generator</a:t>
            </a:r>
          </a:p>
        </p:txBody>
      </p:sp>
      <p:sp>
        <p:nvSpPr>
          <p:cNvPr id="163" name="Text 12"/>
          <p:cNvSpPr txBox="1"/>
          <p:nvPr/>
        </p:nvSpPr>
        <p:spPr>
          <a:xfrm>
            <a:off x="556498" y="7228402"/>
            <a:ext cx="3821549" cy="492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It identifies relationships (e.g., glucose 140 + normal 70-100 ⇒ hyperglycemia)</a:t>
            </a:r>
          </a:p>
        </p:txBody>
      </p:sp>
      <p:sp>
        <p:nvSpPr>
          <p:cNvPr id="164" name="Text 13"/>
          <p:cNvSpPr txBox="1"/>
          <p:nvPr/>
        </p:nvSpPr>
        <p:spPr>
          <a:xfrm>
            <a:off x="4773572" y="6256614"/>
            <a:ext cx="594898" cy="236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900"/>
              </a:lnSpc>
              <a:defRPr sz="15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Result</a:t>
            </a:r>
          </a:p>
        </p:txBody>
      </p:sp>
      <p:sp>
        <p:nvSpPr>
          <p:cNvPr id="165" name="Text 14"/>
          <p:cNvSpPr txBox="1"/>
          <p:nvPr/>
        </p:nvSpPr>
        <p:spPr>
          <a:xfrm>
            <a:off x="4773573" y="6663928"/>
            <a:ext cx="3821549" cy="74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Responses are always grounded in the retrieved chunks, not imagination. AI that reasons using the user's actual medical data.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 0"/>
          <p:cNvSpPr txBox="1"/>
          <p:nvPr/>
        </p:nvSpPr>
        <p:spPr>
          <a:xfrm>
            <a:off x="714493" y="567214"/>
            <a:ext cx="6194774" cy="624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000"/>
              </a:lnSpc>
              <a:defRPr sz="40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Intelligent System Design</a:t>
            </a:r>
          </a:p>
        </p:txBody>
      </p:sp>
      <p:sp>
        <p:nvSpPr>
          <p:cNvPr id="168" name="Text 1"/>
          <p:cNvSpPr txBox="1"/>
          <p:nvPr/>
        </p:nvSpPr>
        <p:spPr>
          <a:xfrm>
            <a:off x="714493" y="1613415"/>
            <a:ext cx="5334994" cy="30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The project follows a </a:t>
            </a:r>
            <a:r>
              <a:rPr b="1"/>
              <a:t>Composite Intelligent Agent</a:t>
            </a:r>
            <a:r>
              <a:t> design.</a:t>
            </a:r>
          </a:p>
        </p:txBody>
      </p:sp>
      <p:sp>
        <p:nvSpPr>
          <p:cNvPr id="169" name="Shape 2"/>
          <p:cNvSpPr/>
          <p:nvPr/>
        </p:nvSpPr>
        <p:spPr>
          <a:xfrm>
            <a:off x="714493" y="2169676"/>
            <a:ext cx="4264344" cy="1540670"/>
          </a:xfrm>
          <a:prstGeom prst="roundRect">
            <a:avLst>
              <a:gd name="adj" fmla="val 7122"/>
            </a:avLst>
          </a:prstGeom>
          <a:solidFill>
            <a:srgbClr val="E8E8E3"/>
          </a:solidFill>
          <a:ln w="22860">
            <a:solidFill>
              <a:srgbClr val="C8CAC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0" name="Shape 3"/>
          <p:cNvSpPr/>
          <p:nvPr/>
        </p:nvSpPr>
        <p:spPr>
          <a:xfrm>
            <a:off x="691633" y="2169676"/>
            <a:ext cx="91441" cy="1540670"/>
          </a:xfrm>
          <a:prstGeom prst="roundRect">
            <a:avLst>
              <a:gd name="adj" fmla="val 33488"/>
            </a:avLst>
          </a:prstGeom>
          <a:solidFill>
            <a:srgbClr val="C8CAC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1" name="Text 4"/>
          <p:cNvSpPr txBox="1"/>
          <p:nvPr/>
        </p:nvSpPr>
        <p:spPr>
          <a:xfrm>
            <a:off x="1010006" y="2396608"/>
            <a:ext cx="1697188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Reflex Agents</a:t>
            </a:r>
          </a:p>
        </p:txBody>
      </p:sp>
      <p:sp>
        <p:nvSpPr>
          <p:cNvPr id="172" name="Text 5"/>
          <p:cNvSpPr txBox="1"/>
          <p:nvPr/>
        </p:nvSpPr>
        <p:spPr>
          <a:xfrm>
            <a:off x="1010006" y="2837855"/>
            <a:ext cx="3254476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For authentication and quick checks</a:t>
            </a:r>
          </a:p>
        </p:txBody>
      </p:sp>
      <p:sp>
        <p:nvSpPr>
          <p:cNvPr id="173" name="Shape 6"/>
          <p:cNvSpPr/>
          <p:nvPr/>
        </p:nvSpPr>
        <p:spPr>
          <a:xfrm>
            <a:off x="5182909" y="2169676"/>
            <a:ext cx="4264464" cy="1540670"/>
          </a:xfrm>
          <a:prstGeom prst="roundRect">
            <a:avLst>
              <a:gd name="adj" fmla="val 7122"/>
            </a:avLst>
          </a:prstGeom>
          <a:solidFill>
            <a:srgbClr val="E8E8E3"/>
          </a:solidFill>
          <a:ln w="22860">
            <a:solidFill>
              <a:srgbClr val="C8CAC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4" name="Shape 7"/>
          <p:cNvSpPr/>
          <p:nvPr/>
        </p:nvSpPr>
        <p:spPr>
          <a:xfrm>
            <a:off x="5160050" y="2169676"/>
            <a:ext cx="91441" cy="1540670"/>
          </a:xfrm>
          <a:prstGeom prst="roundRect">
            <a:avLst>
              <a:gd name="adj" fmla="val 33488"/>
            </a:avLst>
          </a:prstGeom>
          <a:solidFill>
            <a:srgbClr val="C8CAC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5" name="Text 8"/>
          <p:cNvSpPr txBox="1"/>
          <p:nvPr/>
        </p:nvSpPr>
        <p:spPr>
          <a:xfrm>
            <a:off x="5478422" y="2396608"/>
            <a:ext cx="2318049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Goal-based Agents</a:t>
            </a:r>
          </a:p>
        </p:txBody>
      </p:sp>
      <p:sp>
        <p:nvSpPr>
          <p:cNvPr id="176" name="Text 9"/>
          <p:cNvSpPr txBox="1"/>
          <p:nvPr/>
        </p:nvSpPr>
        <p:spPr>
          <a:xfrm>
            <a:off x="5478422" y="2837855"/>
            <a:ext cx="3028158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For the medication reminder logic</a:t>
            </a:r>
          </a:p>
        </p:txBody>
      </p:sp>
      <p:sp>
        <p:nvSpPr>
          <p:cNvPr id="177" name="Shape 10"/>
          <p:cNvSpPr/>
          <p:nvPr/>
        </p:nvSpPr>
        <p:spPr>
          <a:xfrm>
            <a:off x="9651444" y="2169676"/>
            <a:ext cx="4264463" cy="1540670"/>
          </a:xfrm>
          <a:prstGeom prst="roundRect">
            <a:avLst>
              <a:gd name="adj" fmla="val 7122"/>
            </a:avLst>
          </a:prstGeom>
          <a:solidFill>
            <a:srgbClr val="E8E8E3"/>
          </a:solidFill>
          <a:ln w="22860">
            <a:solidFill>
              <a:srgbClr val="C8CAC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8" name="Shape 11"/>
          <p:cNvSpPr/>
          <p:nvPr/>
        </p:nvSpPr>
        <p:spPr>
          <a:xfrm>
            <a:off x="9628584" y="2169676"/>
            <a:ext cx="91441" cy="1540670"/>
          </a:xfrm>
          <a:prstGeom prst="roundRect">
            <a:avLst>
              <a:gd name="adj" fmla="val 33488"/>
            </a:avLst>
          </a:prstGeom>
          <a:solidFill>
            <a:srgbClr val="C8CAC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9" name="Text 12"/>
          <p:cNvSpPr txBox="1"/>
          <p:nvPr/>
        </p:nvSpPr>
        <p:spPr>
          <a:xfrm>
            <a:off x="9946957" y="2396608"/>
            <a:ext cx="3742016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Knowledge-based Agents</a:t>
            </a:r>
          </a:p>
        </p:txBody>
      </p:sp>
      <p:sp>
        <p:nvSpPr>
          <p:cNvPr id="180" name="Text 13"/>
          <p:cNvSpPr txBox="1"/>
          <p:nvPr/>
        </p:nvSpPr>
        <p:spPr>
          <a:xfrm>
            <a:off x="9946957" y="3156704"/>
            <a:ext cx="3163492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For RAG-powered medical insights</a:t>
            </a:r>
          </a:p>
        </p:txBody>
      </p:sp>
      <p:sp>
        <p:nvSpPr>
          <p:cNvPr id="181" name="Text 14"/>
          <p:cNvSpPr txBox="1"/>
          <p:nvPr/>
        </p:nvSpPr>
        <p:spPr>
          <a:xfrm>
            <a:off x="714493" y="4016454"/>
            <a:ext cx="2164607" cy="37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sz="24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System Layers</a:t>
            </a:r>
          </a:p>
        </p:txBody>
      </p:sp>
      <p:sp>
        <p:nvSpPr>
          <p:cNvPr id="182" name="Shape 15"/>
          <p:cNvSpPr/>
          <p:nvPr/>
        </p:nvSpPr>
        <p:spPr>
          <a:xfrm>
            <a:off x="1020603" y="5521762"/>
            <a:ext cx="3958115" cy="204074"/>
          </a:xfrm>
          <a:prstGeom prst="roundRect">
            <a:avLst>
              <a:gd name="adj" fmla="val 15005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3" name="Shape 16"/>
          <p:cNvSpPr/>
          <p:nvPr/>
        </p:nvSpPr>
        <p:spPr>
          <a:xfrm>
            <a:off x="714493" y="5317628"/>
            <a:ext cx="612339" cy="612339"/>
          </a:xfrm>
          <a:prstGeom prst="roundRect">
            <a:avLst>
              <a:gd name="adj" fmla="val 50000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5" name="Text 17"/>
          <p:cNvSpPr txBox="1"/>
          <p:nvPr/>
        </p:nvSpPr>
        <p:spPr>
          <a:xfrm>
            <a:off x="918566" y="6134100"/>
            <a:ext cx="1113161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Frontend</a:t>
            </a:r>
          </a:p>
        </p:txBody>
      </p:sp>
      <p:sp>
        <p:nvSpPr>
          <p:cNvPr id="186" name="Text 18"/>
          <p:cNvSpPr txBox="1"/>
          <p:nvPr/>
        </p:nvSpPr>
        <p:spPr>
          <a:xfrm>
            <a:off x="918566" y="6575345"/>
            <a:ext cx="3175398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React (upload, chat UI, dashboard)</a:t>
            </a:r>
          </a:p>
        </p:txBody>
      </p:sp>
      <p:sp>
        <p:nvSpPr>
          <p:cNvPr id="187" name="Shape 19"/>
          <p:cNvSpPr/>
          <p:nvPr/>
        </p:nvSpPr>
        <p:spPr>
          <a:xfrm>
            <a:off x="5489018" y="5215532"/>
            <a:ext cx="3958234" cy="204074"/>
          </a:xfrm>
          <a:prstGeom prst="roundRect">
            <a:avLst>
              <a:gd name="adj" fmla="val 15005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8" name="Shape 20"/>
          <p:cNvSpPr/>
          <p:nvPr/>
        </p:nvSpPr>
        <p:spPr>
          <a:xfrm>
            <a:off x="5182909" y="5011399"/>
            <a:ext cx="612340" cy="612339"/>
          </a:xfrm>
          <a:prstGeom prst="roundRect">
            <a:avLst>
              <a:gd name="adj" fmla="val 50000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0" name="Text 21"/>
          <p:cNvSpPr txBox="1"/>
          <p:nvPr/>
        </p:nvSpPr>
        <p:spPr>
          <a:xfrm>
            <a:off x="5386982" y="5827871"/>
            <a:ext cx="1071489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Backend</a:t>
            </a:r>
          </a:p>
        </p:txBody>
      </p:sp>
      <p:sp>
        <p:nvSpPr>
          <p:cNvPr id="191" name="Text 22"/>
          <p:cNvSpPr txBox="1"/>
          <p:nvPr/>
        </p:nvSpPr>
        <p:spPr>
          <a:xfrm>
            <a:off x="5386982" y="6269116"/>
            <a:ext cx="3239493" cy="30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Flask + RAG pipeline + CSP engine</a:t>
            </a:r>
          </a:p>
        </p:txBody>
      </p:sp>
      <p:sp>
        <p:nvSpPr>
          <p:cNvPr id="192" name="Shape 23"/>
          <p:cNvSpPr/>
          <p:nvPr/>
        </p:nvSpPr>
        <p:spPr>
          <a:xfrm>
            <a:off x="9957554" y="4909422"/>
            <a:ext cx="3958234" cy="204074"/>
          </a:xfrm>
          <a:prstGeom prst="roundRect">
            <a:avLst>
              <a:gd name="adj" fmla="val 15005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Shape 24"/>
          <p:cNvSpPr/>
          <p:nvPr/>
        </p:nvSpPr>
        <p:spPr>
          <a:xfrm>
            <a:off x="9651444" y="4705289"/>
            <a:ext cx="612339" cy="612339"/>
          </a:xfrm>
          <a:prstGeom prst="roundRect">
            <a:avLst>
              <a:gd name="adj" fmla="val 50000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5" name="Text 25"/>
          <p:cNvSpPr txBox="1"/>
          <p:nvPr/>
        </p:nvSpPr>
        <p:spPr>
          <a:xfrm>
            <a:off x="9855517" y="5521762"/>
            <a:ext cx="1311599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Data Layer</a:t>
            </a:r>
          </a:p>
        </p:txBody>
      </p:sp>
      <p:sp>
        <p:nvSpPr>
          <p:cNvPr id="196" name="Text 26"/>
          <p:cNvSpPr txBox="1"/>
          <p:nvPr/>
        </p:nvSpPr>
        <p:spPr>
          <a:xfrm>
            <a:off x="9855517" y="5963006"/>
            <a:ext cx="2762946" cy="30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Firebase + FAISS vector index</a:t>
            </a:r>
          </a:p>
        </p:txBody>
      </p:sp>
      <p:sp>
        <p:nvSpPr>
          <p:cNvPr id="197" name="Text 27"/>
          <p:cNvSpPr txBox="1"/>
          <p:nvPr/>
        </p:nvSpPr>
        <p:spPr>
          <a:xfrm>
            <a:off x="714493" y="7335679"/>
            <a:ext cx="7044533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500"/>
              </a:lnSpc>
              <a:defRPr sz="16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Pipeline:</a:t>
            </a:r>
            <a:r>
              <a:rPr b="0"/>
              <a:t> PDF → Text → Chunks → Embeddings → Retrieval → LLM answer.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 0"/>
          <p:cNvSpPr txBox="1"/>
          <p:nvPr/>
        </p:nvSpPr>
        <p:spPr>
          <a:xfrm>
            <a:off x="468510" y="368140"/>
            <a:ext cx="6030467" cy="401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200"/>
              </a:lnSpc>
              <a:defRPr sz="26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Constraint Satisfaction Problem (CSP)</a:t>
            </a:r>
          </a:p>
        </p:txBody>
      </p:sp>
      <p:sp>
        <p:nvSpPr>
          <p:cNvPr id="200" name="Text 1"/>
          <p:cNvSpPr txBox="1"/>
          <p:nvPr/>
        </p:nvSpPr>
        <p:spPr>
          <a:xfrm>
            <a:off x="468510" y="1107519"/>
            <a:ext cx="4111428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The reminder module is modeled strictly as a CSP to avoid logical errors.</a:t>
            </a:r>
          </a:p>
        </p:txBody>
      </p:sp>
      <p:pic>
        <p:nvPicPr>
          <p:cNvPr id="20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10" y="1472089"/>
            <a:ext cx="6683456" cy="6683455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Text 2"/>
          <p:cNvSpPr txBox="1"/>
          <p:nvPr/>
        </p:nvSpPr>
        <p:spPr>
          <a:xfrm>
            <a:off x="7486054" y="1120972"/>
            <a:ext cx="1129222" cy="200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3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CSP Elements</a:t>
            </a:r>
          </a:p>
        </p:txBody>
      </p:sp>
      <p:sp>
        <p:nvSpPr>
          <p:cNvPr id="203" name="Text 3"/>
          <p:cNvSpPr txBox="1"/>
          <p:nvPr/>
        </p:nvSpPr>
        <p:spPr>
          <a:xfrm>
            <a:off x="7486054" y="1463993"/>
            <a:ext cx="3012642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600"/>
              </a:lnSpc>
              <a:defRPr sz="10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Variables:</a:t>
            </a:r>
            <a:r>
              <a:rPr b="0"/>
              <a:t> medicine name, reminder time, user email</a:t>
            </a:r>
          </a:p>
        </p:txBody>
      </p:sp>
      <p:sp>
        <p:nvSpPr>
          <p:cNvPr id="204" name="Text 4"/>
          <p:cNvSpPr txBox="1"/>
          <p:nvPr/>
        </p:nvSpPr>
        <p:spPr>
          <a:xfrm>
            <a:off x="7486054" y="1798439"/>
            <a:ext cx="3379193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600"/>
              </a:lnSpc>
              <a:defRPr sz="1000" b="1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Domains:</a:t>
            </a:r>
            <a:r>
              <a:rPr b="0"/>
              <a:t> valid strings, valid timestamps, valid email format</a:t>
            </a:r>
          </a:p>
        </p:txBody>
      </p:sp>
      <p:sp>
        <p:nvSpPr>
          <p:cNvPr id="205" name="Text 5"/>
          <p:cNvSpPr txBox="1"/>
          <p:nvPr/>
        </p:nvSpPr>
        <p:spPr>
          <a:xfrm>
            <a:off x="7486054" y="2146339"/>
            <a:ext cx="930022" cy="200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3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Constraints</a:t>
            </a:r>
          </a:p>
        </p:txBody>
      </p:sp>
      <p:sp>
        <p:nvSpPr>
          <p:cNvPr id="206" name="Text 6"/>
          <p:cNvSpPr txBox="1"/>
          <p:nvPr/>
        </p:nvSpPr>
        <p:spPr>
          <a:xfrm>
            <a:off x="7486054" y="2489358"/>
            <a:ext cx="1832038" cy="191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1600"/>
              </a:lnSpc>
              <a:buSzPct val="100000"/>
              <a:buChar char="•"/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Time ≥ current server time</a:t>
            </a:r>
          </a:p>
        </p:txBody>
      </p:sp>
      <p:sp>
        <p:nvSpPr>
          <p:cNvPr id="207" name="Text 7"/>
          <p:cNvSpPr txBox="1"/>
          <p:nvPr/>
        </p:nvSpPr>
        <p:spPr>
          <a:xfrm>
            <a:off x="7486054" y="2750224"/>
            <a:ext cx="2296816" cy="191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1600"/>
              </a:lnSpc>
              <a:buSzPct val="100000"/>
              <a:buChar char="•"/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Medicine name must not be empty</a:t>
            </a:r>
          </a:p>
        </p:txBody>
      </p:sp>
      <p:sp>
        <p:nvSpPr>
          <p:cNvPr id="208" name="Text 8"/>
          <p:cNvSpPr txBox="1"/>
          <p:nvPr/>
        </p:nvSpPr>
        <p:spPr>
          <a:xfrm>
            <a:off x="7486054" y="3011091"/>
            <a:ext cx="2117912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1600"/>
              </a:lnSpc>
              <a:buSzPct val="100000"/>
              <a:buChar char="•"/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SMTP server must be available</a:t>
            </a:r>
          </a:p>
        </p:txBody>
      </p:sp>
      <p:sp>
        <p:nvSpPr>
          <p:cNvPr id="209" name="Shape 9"/>
          <p:cNvSpPr/>
          <p:nvPr/>
        </p:nvSpPr>
        <p:spPr>
          <a:xfrm>
            <a:off x="468510" y="8456532"/>
            <a:ext cx="6779778" cy="1062515"/>
          </a:xfrm>
          <a:prstGeom prst="roundRect">
            <a:avLst>
              <a:gd name="adj" fmla="val 1890"/>
            </a:avLst>
          </a:prstGeom>
          <a:solidFill>
            <a:srgbClr val="E8E8E3"/>
          </a:solidFill>
          <a:ln w="15240">
            <a:solidFill>
              <a:srgbClr val="C8CAC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0" name="Text 10"/>
          <p:cNvSpPr txBox="1"/>
          <p:nvPr/>
        </p:nvSpPr>
        <p:spPr>
          <a:xfrm>
            <a:off x="617577" y="8605598"/>
            <a:ext cx="1691835" cy="200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3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Retrieval as Soft CSP</a:t>
            </a:r>
          </a:p>
        </p:txBody>
      </p:sp>
      <p:sp>
        <p:nvSpPr>
          <p:cNvPr id="211" name="Text 11"/>
          <p:cNvSpPr txBox="1"/>
          <p:nvPr/>
        </p:nvSpPr>
        <p:spPr>
          <a:xfrm>
            <a:off x="617576" y="8895040"/>
            <a:ext cx="2882703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1600"/>
              </a:lnSpc>
              <a:buSzPct val="100000"/>
              <a:buChar char="•"/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Select only chunks above similarity threshold</a:t>
            </a:r>
          </a:p>
        </p:txBody>
      </p:sp>
      <p:sp>
        <p:nvSpPr>
          <p:cNvPr id="212" name="Text 12"/>
          <p:cNvSpPr txBox="1"/>
          <p:nvPr/>
        </p:nvSpPr>
        <p:spPr>
          <a:xfrm>
            <a:off x="617576" y="9155906"/>
            <a:ext cx="2042568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1600"/>
              </a:lnSpc>
              <a:buSzPct val="100000"/>
              <a:buChar char="•"/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Fit within LLM context window</a:t>
            </a:r>
          </a:p>
        </p:txBody>
      </p:sp>
      <p:sp>
        <p:nvSpPr>
          <p:cNvPr id="213" name="Shape 13"/>
          <p:cNvSpPr/>
          <p:nvPr/>
        </p:nvSpPr>
        <p:spPr>
          <a:xfrm>
            <a:off x="7382112" y="8456532"/>
            <a:ext cx="6779778" cy="1062515"/>
          </a:xfrm>
          <a:prstGeom prst="roundRect">
            <a:avLst>
              <a:gd name="adj" fmla="val 1890"/>
            </a:avLst>
          </a:prstGeom>
          <a:solidFill>
            <a:srgbClr val="E8E8E3"/>
          </a:solidFill>
          <a:ln w="15240">
            <a:solidFill>
              <a:srgbClr val="C8CAC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4" name="Text 14"/>
          <p:cNvSpPr txBox="1"/>
          <p:nvPr/>
        </p:nvSpPr>
        <p:spPr>
          <a:xfrm>
            <a:off x="7531179" y="8605598"/>
            <a:ext cx="572251" cy="200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3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Benefit</a:t>
            </a:r>
          </a:p>
        </p:txBody>
      </p:sp>
      <p:sp>
        <p:nvSpPr>
          <p:cNvPr id="215" name="Text 15"/>
          <p:cNvSpPr txBox="1"/>
          <p:nvPr/>
        </p:nvSpPr>
        <p:spPr>
          <a:xfrm>
            <a:off x="7531179" y="8895040"/>
            <a:ext cx="3556484" cy="191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600"/>
              </a:lnSpc>
              <a:defRPr sz="10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Reliable, error-free scheduling and optimized context selection.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 0"/>
          <p:cNvSpPr txBox="1"/>
          <p:nvPr/>
        </p:nvSpPr>
        <p:spPr>
          <a:xfrm>
            <a:off x="675918" y="531375"/>
            <a:ext cx="5993123" cy="58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700"/>
              </a:lnSpc>
              <a:defRPr sz="38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Other AI Techniques Used</a:t>
            </a:r>
          </a:p>
        </p:txBody>
      </p:sp>
      <p:sp>
        <p:nvSpPr>
          <p:cNvPr id="218" name="Text 1"/>
          <p:cNvSpPr txBox="1"/>
          <p:nvPr/>
        </p:nvSpPr>
        <p:spPr>
          <a:xfrm>
            <a:off x="675918" y="1521022"/>
            <a:ext cx="6542628" cy="287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Beyond RAG and CSP, the system integrates multiple intelligent components:</a:t>
            </a:r>
          </a:p>
        </p:txBody>
      </p:sp>
      <p:sp>
        <p:nvSpPr>
          <p:cNvPr id="220" name="Text 2"/>
          <p:cNvSpPr txBox="1"/>
          <p:nvPr/>
        </p:nvSpPr>
        <p:spPr>
          <a:xfrm>
            <a:off x="675918" y="2771299"/>
            <a:ext cx="2600549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Semantic Embeddings</a:t>
            </a:r>
          </a:p>
        </p:txBody>
      </p:sp>
      <p:sp>
        <p:nvSpPr>
          <p:cNvPr id="221" name="Text 3"/>
          <p:cNvSpPr txBox="1"/>
          <p:nvPr/>
        </p:nvSpPr>
        <p:spPr>
          <a:xfrm>
            <a:off x="675918" y="3188970"/>
            <a:ext cx="4174121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MiniLM for understanding meaning, not keywords</a:t>
            </a:r>
          </a:p>
        </p:txBody>
      </p:sp>
      <p:sp>
        <p:nvSpPr>
          <p:cNvPr id="223" name="Text 4"/>
          <p:cNvSpPr txBox="1"/>
          <p:nvPr/>
        </p:nvSpPr>
        <p:spPr>
          <a:xfrm>
            <a:off x="7435809" y="2771299"/>
            <a:ext cx="2350177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FAISS ANN Indexing</a:t>
            </a:r>
          </a:p>
        </p:txBody>
      </p:sp>
      <p:sp>
        <p:nvSpPr>
          <p:cNvPr id="224" name="Text 5"/>
          <p:cNvSpPr txBox="1"/>
          <p:nvPr/>
        </p:nvSpPr>
        <p:spPr>
          <a:xfrm>
            <a:off x="7435809" y="3188970"/>
            <a:ext cx="1981790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Ultra-fast vector search</a:t>
            </a:r>
          </a:p>
        </p:txBody>
      </p:sp>
      <p:sp>
        <p:nvSpPr>
          <p:cNvPr id="226" name="Text 6"/>
          <p:cNvSpPr txBox="1"/>
          <p:nvPr/>
        </p:nvSpPr>
        <p:spPr>
          <a:xfrm>
            <a:off x="675917" y="4608314"/>
            <a:ext cx="2251796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Local Mistral Model</a:t>
            </a:r>
          </a:p>
        </p:txBody>
      </p:sp>
      <p:sp>
        <p:nvSpPr>
          <p:cNvPr id="227" name="Text 7"/>
          <p:cNvSpPr txBox="1"/>
          <p:nvPr/>
        </p:nvSpPr>
        <p:spPr>
          <a:xfrm>
            <a:off x="675918" y="5025985"/>
            <a:ext cx="2106061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Private, offline reasoning</a:t>
            </a:r>
          </a:p>
        </p:txBody>
      </p:sp>
      <p:sp>
        <p:nvSpPr>
          <p:cNvPr id="229" name="Text 8"/>
          <p:cNvSpPr txBox="1"/>
          <p:nvPr/>
        </p:nvSpPr>
        <p:spPr>
          <a:xfrm>
            <a:off x="7435809" y="4608314"/>
            <a:ext cx="2291502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Chunk Optimization</a:t>
            </a:r>
          </a:p>
        </p:txBody>
      </p:sp>
      <p:sp>
        <p:nvSpPr>
          <p:cNvPr id="230" name="Text 9"/>
          <p:cNvSpPr txBox="1"/>
          <p:nvPr/>
        </p:nvSpPr>
        <p:spPr>
          <a:xfrm>
            <a:off x="7435809" y="5025985"/>
            <a:ext cx="1791662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Better context quality</a:t>
            </a:r>
          </a:p>
        </p:txBody>
      </p:sp>
      <p:sp>
        <p:nvSpPr>
          <p:cNvPr id="232" name="Text 10"/>
          <p:cNvSpPr txBox="1"/>
          <p:nvPr/>
        </p:nvSpPr>
        <p:spPr>
          <a:xfrm>
            <a:off x="675917" y="6445329"/>
            <a:ext cx="2318601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Prompt Engineering</a:t>
            </a:r>
          </a:p>
        </p:txBody>
      </p:sp>
      <p:sp>
        <p:nvSpPr>
          <p:cNvPr id="233" name="Text 11"/>
          <p:cNvSpPr txBox="1"/>
          <p:nvPr/>
        </p:nvSpPr>
        <p:spPr>
          <a:xfrm>
            <a:off x="675918" y="6863001"/>
            <a:ext cx="1876494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Prevent hallucinations</a:t>
            </a:r>
          </a:p>
        </p:txBody>
      </p:sp>
      <p:sp>
        <p:nvSpPr>
          <p:cNvPr id="235" name="Text 12"/>
          <p:cNvSpPr txBox="1"/>
          <p:nvPr/>
        </p:nvSpPr>
        <p:spPr>
          <a:xfrm>
            <a:off x="7435809" y="6445329"/>
            <a:ext cx="1447423" cy="289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9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PDF Parsing</a:t>
            </a:r>
          </a:p>
        </p:txBody>
      </p:sp>
      <p:sp>
        <p:nvSpPr>
          <p:cNvPr id="236" name="Text 13"/>
          <p:cNvSpPr txBox="1"/>
          <p:nvPr/>
        </p:nvSpPr>
        <p:spPr>
          <a:xfrm>
            <a:off x="7435809" y="6863001"/>
            <a:ext cx="2808438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Clean data extraction automation</a:t>
            </a:r>
          </a:p>
        </p:txBody>
      </p:sp>
      <p:sp>
        <p:nvSpPr>
          <p:cNvPr id="237" name="Text 14"/>
          <p:cNvSpPr txBox="1"/>
          <p:nvPr/>
        </p:nvSpPr>
        <p:spPr>
          <a:xfrm>
            <a:off x="675918" y="7389138"/>
            <a:ext cx="6091027" cy="287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5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Together, they create a smooth, intelligent medical assistant experience.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ext 0"/>
          <p:cNvSpPr txBox="1"/>
          <p:nvPr/>
        </p:nvSpPr>
        <p:spPr>
          <a:xfrm>
            <a:off x="6280189" y="849629"/>
            <a:ext cx="7556422" cy="138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Bonus Points: Originality Highlights</a:t>
            </a:r>
          </a:p>
        </p:txBody>
      </p:sp>
      <p:sp>
        <p:nvSpPr>
          <p:cNvPr id="241" name="Shape 1"/>
          <p:cNvSpPr/>
          <p:nvPr/>
        </p:nvSpPr>
        <p:spPr>
          <a:xfrm>
            <a:off x="6280189" y="3316128"/>
            <a:ext cx="510303" cy="510303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2" name="Text 2"/>
          <p:cNvSpPr txBox="1"/>
          <p:nvPr/>
        </p:nvSpPr>
        <p:spPr>
          <a:xfrm>
            <a:off x="7017305" y="3393995"/>
            <a:ext cx="4090195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Unique Technical Combination</a:t>
            </a:r>
          </a:p>
        </p:txBody>
      </p:sp>
      <p:sp>
        <p:nvSpPr>
          <p:cNvPr id="243" name="Text 3"/>
          <p:cNvSpPr txBox="1"/>
          <p:nvPr/>
        </p:nvSpPr>
        <p:spPr>
          <a:xfrm>
            <a:off x="7017305" y="3884414"/>
            <a:ext cx="6819305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Unique combination of State Space Search + CSP + RAG in one healthcare system</a:t>
            </a:r>
          </a:p>
        </p:txBody>
      </p:sp>
      <p:sp>
        <p:nvSpPr>
          <p:cNvPr id="244" name="Shape 4"/>
          <p:cNvSpPr/>
          <p:nvPr/>
        </p:nvSpPr>
        <p:spPr>
          <a:xfrm>
            <a:off x="6280189" y="5063847"/>
            <a:ext cx="510303" cy="510303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5" name="Text 5"/>
          <p:cNvSpPr txBox="1"/>
          <p:nvPr/>
        </p:nvSpPr>
        <p:spPr>
          <a:xfrm>
            <a:off x="7017305" y="5141714"/>
            <a:ext cx="315335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Document-Grounded AI</a:t>
            </a:r>
          </a:p>
        </p:txBody>
      </p:sp>
      <p:sp>
        <p:nvSpPr>
          <p:cNvPr id="246" name="Text 6"/>
          <p:cNvSpPr txBox="1"/>
          <p:nvPr/>
        </p:nvSpPr>
        <p:spPr>
          <a:xfrm>
            <a:off x="7017305" y="5632132"/>
            <a:ext cx="6121786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AI grounded fully in patient documents, not generic training data</a:t>
            </a:r>
          </a:p>
        </p:txBody>
      </p:sp>
      <p:sp>
        <p:nvSpPr>
          <p:cNvPr id="247" name="Shape 7"/>
          <p:cNvSpPr/>
          <p:nvPr/>
        </p:nvSpPr>
        <p:spPr>
          <a:xfrm>
            <a:off x="6280189" y="6448662"/>
            <a:ext cx="510303" cy="510303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8" name="Text 8"/>
          <p:cNvSpPr txBox="1"/>
          <p:nvPr/>
        </p:nvSpPr>
        <p:spPr>
          <a:xfrm>
            <a:off x="7017305" y="6526530"/>
            <a:ext cx="3226210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solidFill>
                  <a:srgbClr val="55575A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Zero Cloud Dependence</a:t>
            </a:r>
          </a:p>
        </p:txBody>
      </p:sp>
      <p:sp>
        <p:nvSpPr>
          <p:cNvPr id="249" name="Text 9"/>
          <p:cNvSpPr txBox="1"/>
          <p:nvPr/>
        </p:nvSpPr>
        <p:spPr>
          <a:xfrm>
            <a:off x="7017305" y="7016947"/>
            <a:ext cx="5773689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Completely local execution ensuring zero cloud dependence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 0"/>
          <p:cNvSpPr txBox="1"/>
          <p:nvPr/>
        </p:nvSpPr>
        <p:spPr>
          <a:xfrm>
            <a:off x="578881" y="454818"/>
            <a:ext cx="4416228" cy="49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000"/>
              </a:lnSpc>
              <a:defRPr sz="32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Ethical Considerations</a:t>
            </a:r>
          </a:p>
        </p:txBody>
      </p:sp>
      <p:sp>
        <p:nvSpPr>
          <p:cNvPr id="252" name="Text 1"/>
          <p:cNvSpPr txBox="1"/>
          <p:nvPr/>
        </p:nvSpPr>
        <p:spPr>
          <a:xfrm>
            <a:off x="578881" y="1385054"/>
            <a:ext cx="1763317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Privacy by Design</a:t>
            </a:r>
          </a:p>
        </p:txBody>
      </p:sp>
      <p:pic>
        <p:nvPicPr>
          <p:cNvPr id="253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82" y="1829513"/>
            <a:ext cx="6534626" cy="6534627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Text 2"/>
          <p:cNvSpPr txBox="1"/>
          <p:nvPr/>
        </p:nvSpPr>
        <p:spPr>
          <a:xfrm>
            <a:off x="578882" y="8550116"/>
            <a:ext cx="4206386" cy="241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Data processed only on a local server (privacy by design)</a:t>
            </a:r>
          </a:p>
        </p:txBody>
      </p:sp>
      <p:sp>
        <p:nvSpPr>
          <p:cNvPr id="255" name="Text 3"/>
          <p:cNvSpPr txBox="1"/>
          <p:nvPr/>
        </p:nvSpPr>
        <p:spPr>
          <a:xfrm>
            <a:off x="7524512" y="1385054"/>
            <a:ext cx="3031133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0C0D0F"/>
                </a:solidFill>
                <a:latin typeface="Hubot Sans Bold"/>
                <a:ea typeface="Hubot Sans Bold"/>
                <a:cs typeface="Hubot Sans Bold"/>
                <a:sym typeface="Hubot Sans Bold"/>
              </a:defRPr>
            </a:lvl1pPr>
          </a:lstStyle>
          <a:p>
            <a:r>
              <a:t>Responsible AI Implementation</a:t>
            </a:r>
          </a:p>
        </p:txBody>
      </p:sp>
      <p:sp>
        <p:nvSpPr>
          <p:cNvPr id="256" name="Text 4"/>
          <p:cNvSpPr txBox="1"/>
          <p:nvPr/>
        </p:nvSpPr>
        <p:spPr>
          <a:xfrm>
            <a:off x="7524512" y="1808916"/>
            <a:ext cx="1324955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LLM instructed to:</a:t>
            </a:r>
          </a:p>
        </p:txBody>
      </p:sp>
      <p:sp>
        <p:nvSpPr>
          <p:cNvPr id="257" name="Text 5"/>
          <p:cNvSpPr txBox="1"/>
          <p:nvPr/>
        </p:nvSpPr>
        <p:spPr>
          <a:xfrm>
            <a:off x="7524512" y="2222301"/>
            <a:ext cx="2044087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Cite document sources</a:t>
            </a:r>
          </a:p>
        </p:txBody>
      </p:sp>
      <p:sp>
        <p:nvSpPr>
          <p:cNvPr id="258" name="Text 6"/>
          <p:cNvSpPr txBox="1"/>
          <p:nvPr/>
        </p:nvSpPr>
        <p:spPr>
          <a:xfrm>
            <a:off x="7524512" y="2544722"/>
            <a:ext cx="1786924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Provide disclaimers</a:t>
            </a:r>
          </a:p>
        </p:txBody>
      </p:sp>
      <p:sp>
        <p:nvSpPr>
          <p:cNvPr id="259" name="Text 7"/>
          <p:cNvSpPr txBox="1"/>
          <p:nvPr/>
        </p:nvSpPr>
        <p:spPr>
          <a:xfrm>
            <a:off x="7524512" y="2867143"/>
            <a:ext cx="2356229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Refuse unsupported claims</a:t>
            </a:r>
          </a:p>
        </p:txBody>
      </p:sp>
      <p:sp>
        <p:nvSpPr>
          <p:cNvPr id="260" name="Text 8"/>
          <p:cNvSpPr txBox="1"/>
          <p:nvPr/>
        </p:nvSpPr>
        <p:spPr>
          <a:xfrm>
            <a:off x="7524512" y="3189564"/>
            <a:ext cx="3876874" cy="24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Avoid giving medical diagnosis without evidence</a:t>
            </a:r>
          </a:p>
        </p:txBody>
      </p:sp>
      <p:sp>
        <p:nvSpPr>
          <p:cNvPr id="261" name="Text 9"/>
          <p:cNvSpPr txBox="1"/>
          <p:nvPr/>
        </p:nvSpPr>
        <p:spPr>
          <a:xfrm>
            <a:off x="7524512" y="3511987"/>
            <a:ext cx="3944430" cy="241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300">
                <a:solidFill>
                  <a:srgbClr val="55575A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r>
              <a:t>Encourage consulting a real doctor when needed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635</Words>
  <Application>Microsoft Office PowerPoint</Application>
  <PresentationFormat>Custom</PresentationFormat>
  <Paragraphs>103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YASH YADAV</cp:lastModifiedBy>
  <cp:revision>2</cp:revision>
  <dcterms:modified xsi:type="dcterms:W3CDTF">2025-11-20T09:57:55Z</dcterms:modified>
</cp:coreProperties>
</file>